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5" r:id="rId1"/>
  </p:sldMasterIdLst>
  <p:notesMasterIdLst>
    <p:notesMasterId r:id="rId15"/>
  </p:notesMasterIdLst>
  <p:sldIdLst>
    <p:sldId id="256" r:id="rId2"/>
    <p:sldId id="257" r:id="rId3"/>
    <p:sldId id="259" r:id="rId4"/>
    <p:sldId id="260" r:id="rId5"/>
    <p:sldId id="262" r:id="rId6"/>
    <p:sldId id="261" r:id="rId7"/>
    <p:sldId id="263" r:id="rId8"/>
    <p:sldId id="265" r:id="rId9"/>
    <p:sldId id="268" r:id="rId10"/>
    <p:sldId id="267" r:id="rId11"/>
    <p:sldId id="264" r:id="rId12"/>
    <p:sldId id="266" r:id="rId13"/>
    <p:sldId id="25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80310"/>
  </p:normalViewPr>
  <p:slideViewPr>
    <p:cSldViewPr snapToGrid="0">
      <p:cViewPr varScale="1">
        <p:scale>
          <a:sx n="88" d="100"/>
          <a:sy n="88" d="100"/>
        </p:scale>
        <p:origin x="28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9" d="100"/>
          <a:sy n="99" d="100"/>
        </p:scale>
        <p:origin x="363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33796-9178-0A4D-AF44-792E32A06B67}" type="datetimeFigureOut">
              <a:rPr lang="en-US" smtClean="0"/>
              <a:t>8/7/23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AB3E03-0EF3-0942-8721-49E03E425FDF}" type="slidenum">
              <a:rPr lang="en-US" smtClean="0"/>
              <a:t>‹#›</a:t>
            </a:fld>
            <a:endParaRPr lang="en-US"/>
          </a:p>
        </p:txBody>
      </p:sp>
    </p:spTree>
    <p:extLst>
      <p:ext uri="{BB962C8B-B14F-4D97-AF65-F5344CB8AC3E}">
        <p14:creationId xmlns:p14="http://schemas.microsoft.com/office/powerpoint/2010/main" val="3821865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Helena starts</a:t>
            </a:r>
          </a:p>
        </p:txBody>
      </p:sp>
      <p:sp>
        <p:nvSpPr>
          <p:cNvPr id="4" name="Slide Number Placeholder 3"/>
          <p:cNvSpPr>
            <a:spLocks noGrp="1"/>
          </p:cNvSpPr>
          <p:nvPr>
            <p:ph type="sldNum" sz="quarter" idx="5"/>
          </p:nvPr>
        </p:nvSpPr>
        <p:spPr/>
        <p:txBody>
          <a:bodyPr/>
          <a:lstStyle/>
          <a:p>
            <a:fld id="{3CAB3E03-0EF3-0942-8721-49E03E425FDF}" type="slidenum">
              <a:rPr lang="en-US" smtClean="0"/>
              <a:t>1</a:t>
            </a:fld>
            <a:endParaRPr lang="en-US"/>
          </a:p>
        </p:txBody>
      </p:sp>
    </p:spTree>
    <p:extLst>
      <p:ext uri="{BB962C8B-B14F-4D97-AF65-F5344CB8AC3E}">
        <p14:creationId xmlns:p14="http://schemas.microsoft.com/office/powerpoint/2010/main" val="1035369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Mathew starts</a:t>
            </a:r>
          </a:p>
          <a:p>
            <a:endParaRPr lang="en-US" dirty="0"/>
          </a:p>
          <a:p>
            <a:r>
              <a:rPr lang="en-US" dirty="0"/>
              <a:t>Ok, so now we have the code and we feel it is accurate based on other examples we returned. Even the Kaggle samples were at or below 65%. </a:t>
            </a:r>
          </a:p>
          <a:p>
            <a:endParaRPr lang="en-US" dirty="0"/>
          </a:p>
          <a:p>
            <a:r>
              <a:rPr lang="en-US" dirty="0"/>
              <a:t>We located code that assisted us in creating a desktop application to use our model to predict pet’s emotions. It is run from the terminal and we will provide a real-life set of test samples and results at the click of a button on the desktop.</a:t>
            </a:r>
          </a:p>
        </p:txBody>
      </p:sp>
      <p:sp>
        <p:nvSpPr>
          <p:cNvPr id="4" name="Slide Number Placeholder 3"/>
          <p:cNvSpPr>
            <a:spLocks noGrp="1"/>
          </p:cNvSpPr>
          <p:nvPr>
            <p:ph type="sldNum" sz="quarter" idx="5"/>
          </p:nvPr>
        </p:nvSpPr>
        <p:spPr/>
        <p:txBody>
          <a:bodyPr/>
          <a:lstStyle/>
          <a:p>
            <a:fld id="{3CAB3E03-0EF3-0942-8721-49E03E425FDF}" type="slidenum">
              <a:rPr lang="en-US" smtClean="0"/>
              <a:t>10</a:t>
            </a:fld>
            <a:endParaRPr lang="en-US"/>
          </a:p>
        </p:txBody>
      </p:sp>
    </p:spTree>
    <p:extLst>
      <p:ext uri="{BB962C8B-B14F-4D97-AF65-F5344CB8AC3E}">
        <p14:creationId xmlns:p14="http://schemas.microsoft.com/office/powerpoint/2010/main" val="4189872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two new libraries, </a:t>
            </a:r>
            <a:r>
              <a:rPr lang="en-US" dirty="0" err="1"/>
              <a:t>tkinter</a:t>
            </a:r>
            <a:r>
              <a:rPr lang="en-US" dirty="0"/>
              <a:t> and PIL, we were able to create a desktop model with click to activate button.  </a:t>
            </a:r>
          </a:p>
          <a:p>
            <a:endParaRPr lang="en-US" dirty="0"/>
          </a:p>
          <a:p>
            <a:r>
              <a:rPr lang="en-US" dirty="0"/>
              <a:t>This code works by reading in the h5 produced by our </a:t>
            </a:r>
            <a:r>
              <a:rPr lang="en-US" dirty="0" err="1"/>
              <a:t>DenseNet</a:t>
            </a:r>
            <a:r>
              <a:rPr lang="en-US" dirty="0"/>
              <a:t> model which is activated using the terminal.</a:t>
            </a:r>
          </a:p>
        </p:txBody>
      </p:sp>
      <p:sp>
        <p:nvSpPr>
          <p:cNvPr id="4" name="Slide Number Placeholder 3"/>
          <p:cNvSpPr>
            <a:spLocks noGrp="1"/>
          </p:cNvSpPr>
          <p:nvPr>
            <p:ph type="sldNum" sz="quarter" idx="5"/>
          </p:nvPr>
        </p:nvSpPr>
        <p:spPr/>
        <p:txBody>
          <a:bodyPr/>
          <a:lstStyle/>
          <a:p>
            <a:fld id="{3CAB3E03-0EF3-0942-8721-49E03E425FDF}" type="slidenum">
              <a:rPr lang="en-US" smtClean="0"/>
              <a:t>11</a:t>
            </a:fld>
            <a:endParaRPr lang="en-US"/>
          </a:p>
        </p:txBody>
      </p:sp>
    </p:spTree>
    <p:extLst>
      <p:ext uri="{BB962C8B-B14F-4D97-AF65-F5344CB8AC3E}">
        <p14:creationId xmlns:p14="http://schemas.microsoft.com/office/powerpoint/2010/main" val="3931594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then is provided a click to predict button which directs them to choose a picture file to evaluate. </a:t>
            </a:r>
          </a:p>
          <a:p>
            <a:endParaRPr lang="en-US" dirty="0"/>
          </a:p>
          <a:p>
            <a:r>
              <a:rPr lang="en-US" dirty="0"/>
              <a:t>Once evaluated, it returned the predicted result with an image of the picture subject.</a:t>
            </a:r>
          </a:p>
          <a:p>
            <a:endParaRPr lang="en-US" dirty="0"/>
          </a:p>
          <a:p>
            <a:r>
              <a:rPr lang="en-US" dirty="0"/>
              <a:t>Mathew’s real-life example here. Once complete return to PowerPoint for final slide.</a:t>
            </a:r>
          </a:p>
        </p:txBody>
      </p:sp>
      <p:sp>
        <p:nvSpPr>
          <p:cNvPr id="4" name="Slide Number Placeholder 3"/>
          <p:cNvSpPr>
            <a:spLocks noGrp="1"/>
          </p:cNvSpPr>
          <p:nvPr>
            <p:ph type="sldNum" sz="quarter" idx="5"/>
          </p:nvPr>
        </p:nvSpPr>
        <p:spPr/>
        <p:txBody>
          <a:bodyPr/>
          <a:lstStyle/>
          <a:p>
            <a:fld id="{3CAB3E03-0EF3-0942-8721-49E03E425FDF}" type="slidenum">
              <a:rPr lang="en-US" smtClean="0"/>
              <a:t>12</a:t>
            </a:fld>
            <a:endParaRPr lang="en-US"/>
          </a:p>
        </p:txBody>
      </p:sp>
    </p:spTree>
    <p:extLst>
      <p:ext uri="{BB962C8B-B14F-4D97-AF65-F5344CB8AC3E}">
        <p14:creationId xmlns:p14="http://schemas.microsoft.com/office/powerpoint/2010/main" val="869575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Pets are part of our family but do we really know what they are thinking?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Have you ever wondered if your pet is happy, sad, or even angry?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Using a dataset found on Kaggle, we set out to determine if we could, within a certain level of accuracy, determine a pet’s emotion just based on its picture.</a:t>
            </a:r>
          </a:p>
          <a:p>
            <a:endParaRPr lang="en-US" dirty="0"/>
          </a:p>
        </p:txBody>
      </p:sp>
      <p:sp>
        <p:nvSpPr>
          <p:cNvPr id="4" name="Slide Number Placeholder 3"/>
          <p:cNvSpPr>
            <a:spLocks noGrp="1"/>
          </p:cNvSpPr>
          <p:nvPr>
            <p:ph type="sldNum" sz="quarter" idx="5"/>
          </p:nvPr>
        </p:nvSpPr>
        <p:spPr/>
        <p:txBody>
          <a:bodyPr/>
          <a:lstStyle/>
          <a:p>
            <a:fld id="{3CAB3E03-0EF3-0942-8721-49E03E425FDF}" type="slidenum">
              <a:rPr lang="en-US" smtClean="0"/>
              <a:t>2</a:t>
            </a:fld>
            <a:endParaRPr lang="en-US"/>
          </a:p>
        </p:txBody>
      </p:sp>
    </p:spTree>
    <p:extLst>
      <p:ext uri="{BB962C8B-B14F-4D97-AF65-F5344CB8AC3E}">
        <p14:creationId xmlns:p14="http://schemas.microsoft.com/office/powerpoint/2010/main" val="1085685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of this project was to implement a machine learning model to predict at or above 75% classification accuracy.</a:t>
            </a:r>
          </a:p>
          <a:p>
            <a:endParaRPr lang="en-US" dirty="0"/>
          </a:p>
          <a:p>
            <a:r>
              <a:rPr lang="en-US" dirty="0"/>
              <a:t>Multiple libraries were utilized for the creation of our model including </a:t>
            </a:r>
            <a:r>
              <a:rPr lang="en-US" dirty="0" err="1"/>
              <a:t>numpy</a:t>
            </a:r>
            <a:r>
              <a:rPr lang="en-US" dirty="0"/>
              <a:t>, </a:t>
            </a:r>
            <a:r>
              <a:rPr lang="en-US" dirty="0" err="1"/>
              <a:t>keras</a:t>
            </a:r>
            <a:r>
              <a:rPr lang="en-US" dirty="0"/>
              <a:t> utilities, models, and layers, </a:t>
            </a:r>
            <a:r>
              <a:rPr lang="en-US" dirty="0" err="1"/>
              <a:t>tensorflow</a:t>
            </a:r>
            <a:r>
              <a:rPr lang="en-US" dirty="0"/>
              <a:t>, </a:t>
            </a:r>
            <a:r>
              <a:rPr lang="en-US" dirty="0" err="1"/>
              <a:t>sklearn</a:t>
            </a:r>
            <a:r>
              <a:rPr lang="en-US" dirty="0"/>
              <a:t>, and matplotlib.</a:t>
            </a:r>
          </a:p>
          <a:p>
            <a:endParaRPr lang="en-US" dirty="0"/>
          </a:p>
          <a:p>
            <a:r>
              <a:rPr lang="en-US" dirty="0"/>
              <a:t>We also used some new libraries, </a:t>
            </a:r>
            <a:r>
              <a:rPr lang="en-US" dirty="0" err="1"/>
              <a:t>tkinter</a:t>
            </a:r>
            <a:r>
              <a:rPr lang="en-US" dirty="0"/>
              <a:t> and PIL to create a real-life application to run our model against various test samples.</a:t>
            </a:r>
          </a:p>
        </p:txBody>
      </p:sp>
      <p:sp>
        <p:nvSpPr>
          <p:cNvPr id="4" name="Slide Number Placeholder 3"/>
          <p:cNvSpPr>
            <a:spLocks noGrp="1"/>
          </p:cNvSpPr>
          <p:nvPr>
            <p:ph type="sldNum" sz="quarter" idx="5"/>
          </p:nvPr>
        </p:nvSpPr>
        <p:spPr/>
        <p:txBody>
          <a:bodyPr/>
          <a:lstStyle/>
          <a:p>
            <a:fld id="{3CAB3E03-0EF3-0942-8721-49E03E425FDF}" type="slidenum">
              <a:rPr lang="en-US" smtClean="0"/>
              <a:t>3</a:t>
            </a:fld>
            <a:endParaRPr lang="en-US"/>
          </a:p>
        </p:txBody>
      </p:sp>
    </p:spTree>
    <p:extLst>
      <p:ext uri="{BB962C8B-B14F-4D97-AF65-F5344CB8AC3E}">
        <p14:creationId xmlns:p14="http://schemas.microsoft.com/office/powerpoint/2010/main" val="3674353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as a group, we evaluated which models to use for this dataset and outcomes.</a:t>
            </a:r>
          </a:p>
          <a:p>
            <a:endParaRPr lang="en-US" dirty="0"/>
          </a:p>
          <a:p>
            <a:r>
              <a:rPr lang="en-US" dirty="0"/>
              <a:t>We were able to run the dataset as it was. We were able to get some accuracy if the splits for train and test were even. We determined that the dataset was considerably smaller than we would need to run nearly any of the models and return favorable results.</a:t>
            </a:r>
          </a:p>
          <a:p>
            <a:endParaRPr lang="en-US" dirty="0"/>
          </a:p>
          <a:p>
            <a:r>
              <a:rPr lang="en-US" dirty="0"/>
              <a:t>We then worked to augment the original data, with by using a pre-split and augmented dataset directly from Kaggle or completing our own augmentation by duplicated, flipping, or even scrambling the data. </a:t>
            </a:r>
          </a:p>
        </p:txBody>
      </p:sp>
      <p:sp>
        <p:nvSpPr>
          <p:cNvPr id="4" name="Slide Number Placeholder 3"/>
          <p:cNvSpPr>
            <a:spLocks noGrp="1"/>
          </p:cNvSpPr>
          <p:nvPr>
            <p:ph type="sldNum" sz="quarter" idx="5"/>
          </p:nvPr>
        </p:nvSpPr>
        <p:spPr/>
        <p:txBody>
          <a:bodyPr/>
          <a:lstStyle/>
          <a:p>
            <a:fld id="{3CAB3E03-0EF3-0942-8721-49E03E425FDF}" type="slidenum">
              <a:rPr lang="en-US" smtClean="0"/>
              <a:t>4</a:t>
            </a:fld>
            <a:endParaRPr lang="en-US"/>
          </a:p>
        </p:txBody>
      </p:sp>
    </p:spTree>
    <p:extLst>
      <p:ext uri="{BB962C8B-B14F-4D97-AF65-F5344CB8AC3E}">
        <p14:creationId xmlns:p14="http://schemas.microsoft.com/office/powerpoint/2010/main" val="4026052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Brennan starts</a:t>
            </a:r>
          </a:p>
          <a:p>
            <a:endParaRPr lang="en-US" dirty="0"/>
          </a:p>
          <a:p>
            <a:r>
              <a:rPr lang="en-US" dirty="0"/>
              <a:t>We tried multiple models before deciding on which two presented results with the highest accuracy. </a:t>
            </a:r>
          </a:p>
          <a:p>
            <a:endParaRPr lang="en-US" dirty="0"/>
          </a:p>
          <a:p>
            <a:r>
              <a:rPr lang="en-US" dirty="0"/>
              <a:t>Sequential was the most basic model we attempted. The test accuracy was returned at 32%. This model used the original dataset prior to any augmentation.</a:t>
            </a:r>
          </a:p>
          <a:p>
            <a:endParaRPr lang="en-US" dirty="0"/>
          </a:p>
          <a:p>
            <a:r>
              <a:rPr lang="en-US" dirty="0"/>
              <a:t>We then located a starter code on Kaggle for our dataset that examined EfficientNet, </a:t>
            </a:r>
            <a:r>
              <a:rPr lang="en-US" dirty="0" err="1"/>
              <a:t>DenseNet</a:t>
            </a:r>
            <a:r>
              <a:rPr lang="en-US" dirty="0"/>
              <a:t>, and </a:t>
            </a:r>
            <a:r>
              <a:rPr lang="en-US" dirty="0" err="1"/>
              <a:t>ResNet</a:t>
            </a:r>
            <a:r>
              <a:rPr lang="en-US" dirty="0"/>
              <a:t>. We were able to manipulate this code and return the listed results:</a:t>
            </a:r>
          </a:p>
          <a:p>
            <a:endParaRPr lang="en-US" dirty="0"/>
          </a:p>
          <a:p>
            <a:r>
              <a:rPr lang="en-US" dirty="0" err="1"/>
              <a:t>EfficiencyNet</a:t>
            </a:r>
            <a:r>
              <a:rPr lang="en-US" dirty="0"/>
              <a:t>: 25%</a:t>
            </a:r>
          </a:p>
          <a:p>
            <a:r>
              <a:rPr lang="en-US" dirty="0" err="1"/>
              <a:t>ResNet</a:t>
            </a:r>
            <a:r>
              <a:rPr lang="en-US" dirty="0"/>
              <a:t>: 25%</a:t>
            </a:r>
          </a:p>
          <a:p>
            <a:r>
              <a:rPr lang="en-US" dirty="0" err="1"/>
              <a:t>DenseNet</a:t>
            </a:r>
            <a:r>
              <a:rPr lang="en-US" dirty="0"/>
              <a:t>: 54%</a:t>
            </a:r>
          </a:p>
          <a:p>
            <a:endParaRPr lang="en-US" dirty="0"/>
          </a:p>
          <a:p>
            <a:r>
              <a:rPr lang="en-US" dirty="0"/>
              <a:t>After evaluating these results, we opted to dig further into the </a:t>
            </a:r>
            <a:r>
              <a:rPr lang="en-US" dirty="0" err="1"/>
              <a:t>DenseNet</a:t>
            </a:r>
            <a:r>
              <a:rPr lang="en-US" dirty="0"/>
              <a:t> model. We also wanted to expand on the VGG16 model we discussed previously in the class for picture recognition. </a:t>
            </a:r>
          </a:p>
          <a:p>
            <a:endParaRPr lang="en-US" dirty="0"/>
          </a:p>
        </p:txBody>
      </p:sp>
      <p:sp>
        <p:nvSpPr>
          <p:cNvPr id="4" name="Slide Number Placeholder 3"/>
          <p:cNvSpPr>
            <a:spLocks noGrp="1"/>
          </p:cNvSpPr>
          <p:nvPr>
            <p:ph type="sldNum" sz="quarter" idx="5"/>
          </p:nvPr>
        </p:nvSpPr>
        <p:spPr/>
        <p:txBody>
          <a:bodyPr/>
          <a:lstStyle/>
          <a:p>
            <a:fld id="{3CAB3E03-0EF3-0942-8721-49E03E425FDF}" type="slidenum">
              <a:rPr lang="en-US" smtClean="0"/>
              <a:t>5</a:t>
            </a:fld>
            <a:endParaRPr lang="en-US"/>
          </a:p>
        </p:txBody>
      </p:sp>
    </p:spTree>
    <p:extLst>
      <p:ext uri="{BB962C8B-B14F-4D97-AF65-F5344CB8AC3E}">
        <p14:creationId xmlns:p14="http://schemas.microsoft.com/office/powerpoint/2010/main" val="1833191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the most success with the </a:t>
            </a:r>
            <a:r>
              <a:rPr lang="en-US" dirty="0" err="1"/>
              <a:t>DenseNet</a:t>
            </a:r>
            <a:r>
              <a:rPr lang="en-US" dirty="0"/>
              <a:t> model. </a:t>
            </a:r>
          </a:p>
          <a:p>
            <a:endParaRPr lang="en-US" dirty="0"/>
          </a:p>
          <a:p>
            <a:r>
              <a:rPr lang="en-US" dirty="0"/>
              <a:t>We were able to augment the training data using various methods including flipping, duplicating, and scattering.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used methods to slow the learning rate using </a:t>
            </a:r>
            <a:r>
              <a:rPr lang="en-US" b="0" dirty="0" err="1">
                <a:solidFill>
                  <a:srgbClr val="D4D4D4"/>
                </a:solidFill>
                <a:effectLst/>
                <a:latin typeface="Courier New" panose="02070309020205020404" pitchFamily="49" charset="0"/>
              </a:rPr>
              <a:t>ReduceLROnPlateau</a:t>
            </a:r>
            <a:r>
              <a:rPr lang="en-US" b="0" dirty="0">
                <a:solidFill>
                  <a:srgbClr val="D4D4D4"/>
                </a:solidFill>
                <a:effectLst/>
                <a:latin typeface="Courier New" panose="02070309020205020404" pitchFamily="49" charset="0"/>
              </a:rPr>
              <a:t> as well as putting in an early stop with </a:t>
            </a:r>
            <a:r>
              <a:rPr lang="en-US" b="0" dirty="0" err="1">
                <a:solidFill>
                  <a:srgbClr val="D4D4D4"/>
                </a:solidFill>
                <a:effectLst/>
                <a:latin typeface="Courier New" panose="02070309020205020404" pitchFamily="49" charset="0"/>
              </a:rPr>
              <a:t>EarlyStopping</a:t>
            </a:r>
            <a:r>
              <a:rPr lang="en-US" b="0" dirty="0">
                <a:solidFill>
                  <a:srgbClr val="D4D4D4"/>
                </a:solidFill>
                <a:effectLst/>
                <a:latin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urier New" panose="02070309020205020404" pitchFamily="49" charset="0"/>
              </a:rPr>
              <a:t>Epoch sizes varied through our multiple optimization attempts, anywhere from 5 to 100 epochs. In the example above, we were able to achieve nearly 65% test accuracy within 50 epochs.</a:t>
            </a:r>
          </a:p>
        </p:txBody>
      </p:sp>
      <p:sp>
        <p:nvSpPr>
          <p:cNvPr id="4" name="Slide Number Placeholder 3"/>
          <p:cNvSpPr>
            <a:spLocks noGrp="1"/>
          </p:cNvSpPr>
          <p:nvPr>
            <p:ph type="sldNum" sz="quarter" idx="5"/>
          </p:nvPr>
        </p:nvSpPr>
        <p:spPr/>
        <p:txBody>
          <a:bodyPr/>
          <a:lstStyle/>
          <a:p>
            <a:fld id="{3CAB3E03-0EF3-0942-8721-49E03E425FDF}" type="slidenum">
              <a:rPr lang="en-US" smtClean="0"/>
              <a:t>6</a:t>
            </a:fld>
            <a:endParaRPr lang="en-US"/>
          </a:p>
        </p:txBody>
      </p:sp>
    </p:spTree>
    <p:extLst>
      <p:ext uri="{BB962C8B-B14F-4D97-AF65-F5344CB8AC3E}">
        <p14:creationId xmlns:p14="http://schemas.microsoft.com/office/powerpoint/2010/main" val="637298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graphs show both the accuracy rate and loss rate over time based on epoch. </a:t>
            </a:r>
          </a:p>
          <a:p>
            <a:endParaRPr lang="en-US" dirty="0"/>
          </a:p>
          <a:p>
            <a:r>
              <a:rPr lang="en-US" dirty="0"/>
              <a:t>You can see that the accuracy continued to climb through the 50</a:t>
            </a:r>
            <a:r>
              <a:rPr lang="en-US" baseline="30000" dirty="0"/>
              <a:t>th</a:t>
            </a:r>
            <a:r>
              <a:rPr lang="en-US" dirty="0"/>
              <a:t> epoch but we found the increase was not substantial enough to warrant the extended processing time of 100 epochs.</a:t>
            </a:r>
          </a:p>
        </p:txBody>
      </p:sp>
      <p:sp>
        <p:nvSpPr>
          <p:cNvPr id="4" name="Slide Number Placeholder 3"/>
          <p:cNvSpPr>
            <a:spLocks noGrp="1"/>
          </p:cNvSpPr>
          <p:nvPr>
            <p:ph type="sldNum" sz="quarter" idx="5"/>
          </p:nvPr>
        </p:nvSpPr>
        <p:spPr/>
        <p:txBody>
          <a:bodyPr/>
          <a:lstStyle/>
          <a:p>
            <a:fld id="{3CAB3E03-0EF3-0942-8721-49E03E425FDF}" type="slidenum">
              <a:rPr lang="en-US" smtClean="0"/>
              <a:t>7</a:t>
            </a:fld>
            <a:endParaRPr lang="en-US"/>
          </a:p>
        </p:txBody>
      </p:sp>
    </p:spTree>
    <p:extLst>
      <p:ext uri="{BB962C8B-B14F-4D97-AF65-F5344CB8AC3E}">
        <p14:creationId xmlns:p14="http://schemas.microsoft.com/office/powerpoint/2010/main" val="26406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Mitchell starts</a:t>
            </a:r>
          </a:p>
          <a:p>
            <a:endParaRPr lang="en-US" dirty="0"/>
          </a:p>
          <a:p>
            <a:r>
              <a:rPr lang="en-US" dirty="0"/>
              <a:t>We tested multiple VGG16 models through our optimization trial</a:t>
            </a:r>
          </a:p>
          <a:p>
            <a:endParaRPr lang="en-US" dirty="0"/>
          </a:p>
          <a:p>
            <a:r>
              <a:rPr lang="en-US" dirty="0"/>
              <a:t>The highest test accuracy returned was 57% using the pre-split train, test, validate dataset provided by the developer on Kaggle. This set consisted of 1000 training files, 38 testing files, and 36 validation files. It was run over 10 epochs as we found anything higher reduced the test accuracy. </a:t>
            </a:r>
          </a:p>
          <a:p>
            <a:endParaRPr lang="en-US" dirty="0"/>
          </a:p>
          <a:p>
            <a:r>
              <a:rPr lang="en-US" dirty="0"/>
              <a:t>In all VGG16 models, the training accuracy was considerably higher than the test accuracy.</a:t>
            </a:r>
          </a:p>
        </p:txBody>
      </p:sp>
      <p:sp>
        <p:nvSpPr>
          <p:cNvPr id="4" name="Slide Number Placeholder 3"/>
          <p:cNvSpPr>
            <a:spLocks noGrp="1"/>
          </p:cNvSpPr>
          <p:nvPr>
            <p:ph type="sldNum" sz="quarter" idx="5"/>
          </p:nvPr>
        </p:nvSpPr>
        <p:spPr/>
        <p:txBody>
          <a:bodyPr/>
          <a:lstStyle/>
          <a:p>
            <a:fld id="{3CAB3E03-0EF3-0942-8721-49E03E425FDF}" type="slidenum">
              <a:rPr lang="en-US" smtClean="0"/>
              <a:t>8</a:t>
            </a:fld>
            <a:endParaRPr lang="en-US"/>
          </a:p>
        </p:txBody>
      </p:sp>
    </p:spTree>
    <p:extLst>
      <p:ext uri="{BB962C8B-B14F-4D97-AF65-F5344CB8AC3E}">
        <p14:creationId xmlns:p14="http://schemas.microsoft.com/office/powerpoint/2010/main" val="3426981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nearly every VGG16 model, our training accuracy was above 80% which led us to believe the model was overfit. </a:t>
            </a:r>
          </a:p>
          <a:p>
            <a:endParaRPr lang="en-US" dirty="0"/>
          </a:p>
          <a:p>
            <a:r>
              <a:rPr lang="en-US" dirty="0"/>
              <a:t>This could have been attributed to the smaller dataset size as it was returned on nearly every adaptation of the dataset we attempted.</a:t>
            </a:r>
          </a:p>
          <a:p>
            <a:endParaRPr lang="en-US" dirty="0"/>
          </a:p>
          <a:p>
            <a:r>
              <a:rPr lang="en-US" dirty="0"/>
              <a:t>Because of this fear off the model being overfit, we opted to go with the </a:t>
            </a:r>
            <a:r>
              <a:rPr lang="en-US" dirty="0" err="1"/>
              <a:t>DenseNet</a:t>
            </a:r>
            <a:r>
              <a:rPr lang="en-US" dirty="0"/>
              <a:t> model for our real-life application, a desktop prediction generator. </a:t>
            </a:r>
          </a:p>
        </p:txBody>
      </p:sp>
      <p:sp>
        <p:nvSpPr>
          <p:cNvPr id="4" name="Slide Number Placeholder 3"/>
          <p:cNvSpPr>
            <a:spLocks noGrp="1"/>
          </p:cNvSpPr>
          <p:nvPr>
            <p:ph type="sldNum" sz="quarter" idx="5"/>
          </p:nvPr>
        </p:nvSpPr>
        <p:spPr/>
        <p:txBody>
          <a:bodyPr/>
          <a:lstStyle/>
          <a:p>
            <a:fld id="{3CAB3E03-0EF3-0942-8721-49E03E425FDF}" type="slidenum">
              <a:rPr lang="en-US" smtClean="0"/>
              <a:t>9</a:t>
            </a:fld>
            <a:endParaRPr lang="en-US"/>
          </a:p>
        </p:txBody>
      </p:sp>
    </p:spTree>
    <p:extLst>
      <p:ext uri="{BB962C8B-B14F-4D97-AF65-F5344CB8AC3E}">
        <p14:creationId xmlns:p14="http://schemas.microsoft.com/office/powerpoint/2010/main" val="2065002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8/7/23</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102733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8/7/23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43151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8/7/23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34857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8/7/23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67856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8/7/23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96662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8/7/23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09695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8/7/23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15392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8/7/23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59835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8/7/23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24681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8/7/23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6382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8/7/23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51894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8/7/23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52860478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14" r:id="rId7"/>
    <p:sldLayoutId id="2147483715" r:id="rId8"/>
    <p:sldLayoutId id="2147483716" r:id="rId9"/>
    <p:sldLayoutId id="2147483717" r:id="rId10"/>
    <p:sldLayoutId id="2147483724"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9683475E-48F9-0282-1C80-1BB7427AF1C6}"/>
              </a:ext>
            </a:extLst>
          </p:cNvPr>
          <p:cNvSpPr>
            <a:spLocks noGrp="1"/>
          </p:cNvSpPr>
          <p:nvPr>
            <p:ph type="ctrTitle"/>
          </p:nvPr>
        </p:nvSpPr>
        <p:spPr>
          <a:xfrm>
            <a:off x="838200" y="559813"/>
            <a:ext cx="4633785" cy="2397324"/>
          </a:xfrm>
        </p:spPr>
        <p:txBody>
          <a:bodyPr vert="horz" lIns="91440" tIns="45720" rIns="91440" bIns="45720" rtlCol="0" anchor="ctr">
            <a:normAutofit/>
          </a:bodyPr>
          <a:lstStyle/>
          <a:p>
            <a:pPr algn="l"/>
            <a:r>
              <a:rPr lang="en-US" dirty="0">
                <a:solidFill>
                  <a:schemeClr val="tx2"/>
                </a:solidFill>
              </a:rPr>
              <a:t>Pet Expression Predictions</a:t>
            </a:r>
          </a:p>
        </p:txBody>
      </p:sp>
      <p:sp>
        <p:nvSpPr>
          <p:cNvPr id="3" name="Subtitle 2">
            <a:extLst>
              <a:ext uri="{FF2B5EF4-FFF2-40B4-BE49-F238E27FC236}">
                <a16:creationId xmlns:a16="http://schemas.microsoft.com/office/drawing/2014/main" id="{5EB41DDC-9440-1BB8-E2FC-9FC976205CF2}"/>
              </a:ext>
            </a:extLst>
          </p:cNvPr>
          <p:cNvSpPr>
            <a:spLocks noGrp="1"/>
          </p:cNvSpPr>
          <p:nvPr>
            <p:ph type="subTitle" idx="1"/>
          </p:nvPr>
        </p:nvSpPr>
        <p:spPr>
          <a:xfrm>
            <a:off x="838200" y="3200401"/>
            <a:ext cx="4633486" cy="2107579"/>
          </a:xfrm>
        </p:spPr>
        <p:txBody>
          <a:bodyPr vert="horz" lIns="91440" tIns="45720" rIns="91440" bIns="45720" rtlCol="0">
            <a:normAutofit/>
          </a:bodyPr>
          <a:lstStyle/>
          <a:p>
            <a:pPr indent="-228600" algn="l">
              <a:buFont typeface="Arial" panose="020B0604020202020204" pitchFamily="34" charset="0"/>
              <a:buChar char="•"/>
            </a:pPr>
            <a:r>
              <a:rPr lang="en-US" sz="1800" dirty="0">
                <a:solidFill>
                  <a:schemeClr val="tx2"/>
                </a:solidFill>
              </a:rPr>
              <a:t>Group 6</a:t>
            </a:r>
          </a:p>
          <a:p>
            <a:pPr lvl="1" indent="-228600" algn="l">
              <a:buFont typeface="Arial" panose="020B0604020202020204" pitchFamily="34" charset="0"/>
              <a:buChar char="•"/>
            </a:pPr>
            <a:r>
              <a:rPr lang="en-US" sz="1800" dirty="0">
                <a:solidFill>
                  <a:schemeClr val="tx2"/>
                </a:solidFill>
              </a:rPr>
              <a:t>Mathew Stuart</a:t>
            </a:r>
          </a:p>
          <a:p>
            <a:pPr lvl="1" indent="-228600" algn="l">
              <a:buFont typeface="Arial" panose="020B0604020202020204" pitchFamily="34" charset="0"/>
              <a:buChar char="•"/>
            </a:pPr>
            <a:r>
              <a:rPr lang="en-US" sz="1800" dirty="0">
                <a:solidFill>
                  <a:schemeClr val="tx2"/>
                </a:solidFill>
              </a:rPr>
              <a:t>Mitchell Simms</a:t>
            </a:r>
          </a:p>
          <a:p>
            <a:pPr lvl="1" indent="-228600" algn="l">
              <a:buFont typeface="Arial" panose="020B0604020202020204" pitchFamily="34" charset="0"/>
              <a:buChar char="•"/>
            </a:pPr>
            <a:r>
              <a:rPr lang="en-US" sz="1800" dirty="0">
                <a:solidFill>
                  <a:schemeClr val="tx2"/>
                </a:solidFill>
              </a:rPr>
              <a:t>Brennan Curry</a:t>
            </a:r>
          </a:p>
          <a:p>
            <a:pPr lvl="1" indent="-228600" algn="l">
              <a:buFont typeface="Arial" panose="020B0604020202020204" pitchFamily="34" charset="0"/>
              <a:buChar char="•"/>
            </a:pPr>
            <a:r>
              <a:rPr lang="en-US" sz="1800" dirty="0">
                <a:solidFill>
                  <a:schemeClr val="tx2"/>
                </a:solidFill>
              </a:rPr>
              <a:t>Helena Mabey</a:t>
            </a:r>
          </a:p>
        </p:txBody>
      </p:sp>
      <p:sp>
        <p:nvSpPr>
          <p:cNvPr id="17" name="Rectangle 16">
            <a:extLst>
              <a:ext uri="{FF2B5EF4-FFF2-40B4-BE49-F238E27FC236}">
                <a16:creationId xmlns:a16="http://schemas.microsoft.com/office/drawing/2014/main" id="{7F174AE6-83F4-4EF2-8F3A-E34B1822D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00" y="0"/>
            <a:ext cx="617219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4C30E035-0509-409C-B71F-0650ACB14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19800" y="0"/>
            <a:ext cx="6172198" cy="6858000"/>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dog standing on a blanket&#10;&#10;Description automatically generated">
            <a:extLst>
              <a:ext uri="{FF2B5EF4-FFF2-40B4-BE49-F238E27FC236}">
                <a16:creationId xmlns:a16="http://schemas.microsoft.com/office/drawing/2014/main" id="{54F2E2B6-B789-3A5E-E4B5-AF118C5BB4E3}"/>
              </a:ext>
            </a:extLst>
          </p:cNvPr>
          <p:cNvPicPr>
            <a:picLocks noChangeAspect="1"/>
          </p:cNvPicPr>
          <p:nvPr/>
        </p:nvPicPr>
        <p:blipFill rotWithShape="1">
          <a:blip r:embed="rId5"/>
          <a:srcRect t="9808" r="-2" b="11940"/>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Tree>
    <p:extLst>
      <p:ext uri="{BB962C8B-B14F-4D97-AF65-F5344CB8AC3E}">
        <p14:creationId xmlns:p14="http://schemas.microsoft.com/office/powerpoint/2010/main" val="3057520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9E2A43-D73A-5EA8-C17C-EC3FC3EDAFB2}"/>
              </a:ext>
            </a:extLst>
          </p:cNvPr>
          <p:cNvSpPr>
            <a:spLocks noGrp="1"/>
          </p:cNvSpPr>
          <p:nvPr>
            <p:ph type="title"/>
          </p:nvPr>
        </p:nvSpPr>
        <p:spPr>
          <a:xfrm>
            <a:off x="7409930" y="744909"/>
            <a:ext cx="3776416" cy="2912691"/>
          </a:xfrm>
        </p:spPr>
        <p:txBody>
          <a:bodyPr vert="horz" lIns="91440" tIns="45720" rIns="91440" bIns="45720" rtlCol="0" anchor="b">
            <a:normAutofit/>
          </a:bodyPr>
          <a:lstStyle/>
          <a:p>
            <a:r>
              <a:rPr lang="en-US" dirty="0"/>
              <a:t>Real Life Application!</a:t>
            </a:r>
          </a:p>
        </p:txBody>
      </p:sp>
      <p:pic>
        <p:nvPicPr>
          <p:cNvPr id="4" name="Content Placeholder 3">
            <a:extLst>
              <a:ext uri="{FF2B5EF4-FFF2-40B4-BE49-F238E27FC236}">
                <a16:creationId xmlns:a16="http://schemas.microsoft.com/office/drawing/2014/main" id="{443E523A-0EF8-CCED-BEA3-1BA3DD538E8F}"/>
              </a:ext>
            </a:extLst>
          </p:cNvPr>
          <p:cNvPicPr>
            <a:picLocks noGrp="1" noChangeAspect="1"/>
          </p:cNvPicPr>
          <p:nvPr>
            <p:ph idx="1"/>
          </p:nvPr>
        </p:nvPicPr>
        <p:blipFill>
          <a:blip r:embed="rId5"/>
          <a:stretch>
            <a:fillRect/>
          </a:stretch>
        </p:blipFill>
        <p:spPr>
          <a:xfrm>
            <a:off x="619455" y="567942"/>
            <a:ext cx="6369762" cy="5716862"/>
          </a:xfrm>
          <a:prstGeom prst="rect">
            <a:avLst/>
          </a:prstGeom>
        </p:spPr>
      </p:pic>
    </p:spTree>
    <p:extLst>
      <p:ext uri="{BB962C8B-B14F-4D97-AF65-F5344CB8AC3E}">
        <p14:creationId xmlns:p14="http://schemas.microsoft.com/office/powerpoint/2010/main" val="1459360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6" name="Picture 3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8" name="Rectangle 37">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41">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0CBFCB-C6A5-F00B-ADC9-7D286B9C5915}"/>
              </a:ext>
            </a:extLst>
          </p:cNvPr>
          <p:cNvSpPr>
            <a:spLocks noGrp="1"/>
          </p:cNvSpPr>
          <p:nvPr>
            <p:ph type="title"/>
          </p:nvPr>
        </p:nvSpPr>
        <p:spPr>
          <a:xfrm>
            <a:off x="7409930" y="744909"/>
            <a:ext cx="3776416" cy="2912691"/>
          </a:xfrm>
        </p:spPr>
        <p:txBody>
          <a:bodyPr vert="horz" lIns="91440" tIns="45720" rIns="91440" bIns="45720" rtlCol="0" anchor="b">
            <a:normAutofit/>
          </a:bodyPr>
          <a:lstStyle/>
          <a:p>
            <a:r>
              <a:rPr lang="en-US" dirty="0"/>
              <a:t>Desktop Application Coding</a:t>
            </a:r>
          </a:p>
        </p:txBody>
      </p:sp>
      <p:pic>
        <p:nvPicPr>
          <p:cNvPr id="5" name="Content Placeholder 4">
            <a:extLst>
              <a:ext uri="{FF2B5EF4-FFF2-40B4-BE49-F238E27FC236}">
                <a16:creationId xmlns:a16="http://schemas.microsoft.com/office/drawing/2014/main" id="{4BA9B70F-AAED-0A78-7D11-577F561C31A9}"/>
              </a:ext>
            </a:extLst>
          </p:cNvPr>
          <p:cNvPicPr>
            <a:picLocks noGrp="1" noChangeAspect="1"/>
          </p:cNvPicPr>
          <p:nvPr>
            <p:ph idx="1"/>
          </p:nvPr>
        </p:nvPicPr>
        <p:blipFill rotWithShape="1">
          <a:blip r:embed="rId5"/>
          <a:srcRect r="29576" b="1"/>
          <a:stretch/>
        </p:blipFill>
        <p:spPr>
          <a:xfrm>
            <a:off x="603229" y="1028658"/>
            <a:ext cx="6402214" cy="4795430"/>
          </a:xfrm>
          <a:prstGeom prst="rect">
            <a:avLst/>
          </a:prstGeom>
        </p:spPr>
      </p:pic>
    </p:spTree>
    <p:extLst>
      <p:ext uri="{BB962C8B-B14F-4D97-AF65-F5344CB8AC3E}">
        <p14:creationId xmlns:p14="http://schemas.microsoft.com/office/powerpoint/2010/main" val="2489231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2" name="Picture 2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4" name="Rectangle 23">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F0D7E-CE09-349F-033B-A62EFC3822BA}"/>
              </a:ext>
            </a:extLst>
          </p:cNvPr>
          <p:cNvSpPr>
            <a:spLocks noGrp="1"/>
          </p:cNvSpPr>
          <p:nvPr>
            <p:ph type="title"/>
          </p:nvPr>
        </p:nvSpPr>
        <p:spPr>
          <a:xfrm>
            <a:off x="7409930" y="744909"/>
            <a:ext cx="3776416" cy="2912691"/>
          </a:xfrm>
        </p:spPr>
        <p:txBody>
          <a:bodyPr vert="horz" lIns="91440" tIns="45720" rIns="91440" bIns="45720" rtlCol="0" anchor="b">
            <a:normAutofit/>
          </a:bodyPr>
          <a:lstStyle/>
          <a:p>
            <a:r>
              <a:rPr lang="en-US" dirty="0"/>
              <a:t>Desktop Application Coding</a:t>
            </a:r>
          </a:p>
        </p:txBody>
      </p:sp>
      <p:pic>
        <p:nvPicPr>
          <p:cNvPr id="4" name="Content Placeholder 3">
            <a:extLst>
              <a:ext uri="{FF2B5EF4-FFF2-40B4-BE49-F238E27FC236}">
                <a16:creationId xmlns:a16="http://schemas.microsoft.com/office/drawing/2014/main" id="{B0FC9A6A-4269-3EC7-28D1-E5E05C53487C}"/>
              </a:ext>
            </a:extLst>
          </p:cNvPr>
          <p:cNvPicPr>
            <a:picLocks noGrp="1" noChangeAspect="1"/>
          </p:cNvPicPr>
          <p:nvPr>
            <p:ph idx="1"/>
          </p:nvPr>
        </p:nvPicPr>
        <p:blipFill>
          <a:blip r:embed="rId5"/>
          <a:stretch>
            <a:fillRect/>
          </a:stretch>
        </p:blipFill>
        <p:spPr>
          <a:xfrm>
            <a:off x="603229" y="1553726"/>
            <a:ext cx="6402214" cy="3745294"/>
          </a:xfrm>
          <a:prstGeom prst="rect">
            <a:avLst/>
          </a:prstGeom>
        </p:spPr>
      </p:pic>
    </p:spTree>
    <p:extLst>
      <p:ext uri="{BB962C8B-B14F-4D97-AF65-F5344CB8AC3E}">
        <p14:creationId xmlns:p14="http://schemas.microsoft.com/office/powerpoint/2010/main" val="2244262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6" name="Rectangle 25">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CDC57656-A01F-4B32-B5C4-D171EDC97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51485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CDEA49F7-1946-40FE-ACF9-81D0AC97C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9" y="-7281"/>
            <a:ext cx="12191999" cy="3522134"/>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50CA51-C44D-AD0D-FB15-A6F629B9114F}"/>
              </a:ext>
            </a:extLst>
          </p:cNvPr>
          <p:cNvSpPr>
            <a:spLocks noGrp="1"/>
          </p:cNvSpPr>
          <p:nvPr>
            <p:ph type="title"/>
          </p:nvPr>
        </p:nvSpPr>
        <p:spPr>
          <a:xfrm>
            <a:off x="838200" y="744909"/>
            <a:ext cx="5562600" cy="2364051"/>
          </a:xfrm>
        </p:spPr>
        <p:txBody>
          <a:bodyPr vert="horz" lIns="91440" tIns="45720" rIns="91440" bIns="45720" rtlCol="0" anchor="b">
            <a:normAutofit/>
          </a:bodyPr>
          <a:lstStyle/>
          <a:p>
            <a:pPr algn="ctr"/>
            <a:r>
              <a:rPr lang="en-US" dirty="0"/>
              <a:t>A Round of A-Paws to All our Presenters!!</a:t>
            </a:r>
          </a:p>
        </p:txBody>
      </p:sp>
      <p:pic>
        <p:nvPicPr>
          <p:cNvPr id="4" name="Content Placeholder 3">
            <a:extLst>
              <a:ext uri="{FF2B5EF4-FFF2-40B4-BE49-F238E27FC236}">
                <a16:creationId xmlns:a16="http://schemas.microsoft.com/office/drawing/2014/main" id="{AE2D0040-9B9A-A120-EFDB-D3B4D3806FE9}"/>
              </a:ext>
            </a:extLst>
          </p:cNvPr>
          <p:cNvPicPr>
            <a:picLocks noGrp="1" noChangeAspect="1"/>
          </p:cNvPicPr>
          <p:nvPr>
            <p:ph idx="1"/>
          </p:nvPr>
        </p:nvPicPr>
        <p:blipFill>
          <a:blip r:embed="rId4">
            <a:alphaModFix/>
          </a:blip>
          <a:stretch>
            <a:fillRect/>
          </a:stretch>
        </p:blipFill>
        <p:spPr>
          <a:xfrm>
            <a:off x="6708342" y="639488"/>
            <a:ext cx="4659581" cy="5580337"/>
          </a:xfrm>
          <a:prstGeom prst="rect">
            <a:avLst/>
          </a:prstGeom>
        </p:spPr>
      </p:pic>
    </p:spTree>
    <p:extLst>
      <p:ext uri="{BB962C8B-B14F-4D97-AF65-F5344CB8AC3E}">
        <p14:creationId xmlns:p14="http://schemas.microsoft.com/office/powerpoint/2010/main" val="2553803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6" name="Rectangle 25">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34F8020C-60BB-4357-8207-13221A99A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3A02D46F-C48E-4461-A19B-D244194F5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AA6453C-5851-46D8-A790-031DA34DB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D8EBE-8487-D273-B783-7CCC7FF37760}"/>
              </a:ext>
            </a:extLst>
          </p:cNvPr>
          <p:cNvSpPr>
            <a:spLocks noGrp="1"/>
          </p:cNvSpPr>
          <p:nvPr>
            <p:ph type="title"/>
          </p:nvPr>
        </p:nvSpPr>
        <p:spPr>
          <a:xfrm>
            <a:off x="5638800" y="1066800"/>
            <a:ext cx="5367527" cy="2833528"/>
          </a:xfrm>
        </p:spPr>
        <p:txBody>
          <a:bodyPr vert="horz" lIns="91440" tIns="45720" rIns="91440" bIns="45720" rtlCol="0" anchor="b">
            <a:normAutofit/>
          </a:bodyPr>
          <a:lstStyle/>
          <a:p>
            <a:r>
              <a:rPr lang="en-US">
                <a:solidFill>
                  <a:schemeClr val="tx2"/>
                </a:solidFill>
              </a:rPr>
              <a:t>What are they thinking??</a:t>
            </a:r>
          </a:p>
        </p:txBody>
      </p:sp>
      <p:pic>
        <p:nvPicPr>
          <p:cNvPr id="4" name="Content Placeholder 3" descr="A dog wearing a cone&#10;&#10;Description automatically generated">
            <a:extLst>
              <a:ext uri="{FF2B5EF4-FFF2-40B4-BE49-F238E27FC236}">
                <a16:creationId xmlns:a16="http://schemas.microsoft.com/office/drawing/2014/main" id="{03BC30B8-6562-33CA-DF08-F7B453FDD97B}"/>
              </a:ext>
            </a:extLst>
          </p:cNvPr>
          <p:cNvPicPr>
            <a:picLocks noGrp="1" noChangeAspect="1"/>
          </p:cNvPicPr>
          <p:nvPr>
            <p:ph idx="1"/>
          </p:nvPr>
        </p:nvPicPr>
        <p:blipFill>
          <a:blip r:embed="rId5"/>
          <a:stretch>
            <a:fillRect/>
          </a:stretch>
        </p:blipFill>
        <p:spPr>
          <a:xfrm>
            <a:off x="1323191" y="1103152"/>
            <a:ext cx="3696842" cy="4724400"/>
          </a:xfrm>
          <a:prstGeom prst="rect">
            <a:avLst/>
          </a:prstGeom>
        </p:spPr>
      </p:pic>
    </p:spTree>
    <p:extLst>
      <p:ext uri="{BB962C8B-B14F-4D97-AF65-F5344CB8AC3E}">
        <p14:creationId xmlns:p14="http://schemas.microsoft.com/office/powerpoint/2010/main" val="2126870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2877"/>
            <a:ext cx="12192000" cy="226733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5" y="4596020"/>
            <a:ext cx="12191999" cy="2274195"/>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D43B82-231B-DCA5-EDAF-3A1A1B2E6A37}"/>
              </a:ext>
            </a:extLst>
          </p:cNvPr>
          <p:cNvSpPr>
            <a:spLocks noGrp="1"/>
          </p:cNvSpPr>
          <p:nvPr>
            <p:ph type="title"/>
          </p:nvPr>
        </p:nvSpPr>
        <p:spPr>
          <a:xfrm>
            <a:off x="838200" y="4876800"/>
            <a:ext cx="10003218" cy="1219200"/>
          </a:xfrm>
        </p:spPr>
        <p:txBody>
          <a:bodyPr>
            <a:normAutofit/>
          </a:bodyPr>
          <a:lstStyle/>
          <a:p>
            <a:pPr>
              <a:lnSpc>
                <a:spcPct val="90000"/>
              </a:lnSpc>
            </a:pPr>
            <a:br>
              <a:rPr lang="en-US" sz="4100"/>
            </a:br>
            <a:endParaRPr lang="en-US" sz="4100"/>
          </a:p>
        </p:txBody>
      </p:sp>
      <p:pic>
        <p:nvPicPr>
          <p:cNvPr id="7" name="Picture 6" descr="A collage of animals&#10;&#10;Description automatically generated">
            <a:extLst>
              <a:ext uri="{FF2B5EF4-FFF2-40B4-BE49-F238E27FC236}">
                <a16:creationId xmlns:a16="http://schemas.microsoft.com/office/drawing/2014/main" id="{39F8A67D-6799-3E21-9D02-EDF1B1E00920}"/>
              </a:ext>
            </a:extLst>
          </p:cNvPr>
          <p:cNvPicPr>
            <a:picLocks noChangeAspect="1"/>
          </p:cNvPicPr>
          <p:nvPr/>
        </p:nvPicPr>
        <p:blipFill>
          <a:blip r:embed="rId4"/>
          <a:stretch>
            <a:fillRect/>
          </a:stretch>
        </p:blipFill>
        <p:spPr>
          <a:xfrm>
            <a:off x="471716" y="920771"/>
            <a:ext cx="5624284" cy="2822596"/>
          </a:xfrm>
          <a:prstGeom prst="rect">
            <a:avLst/>
          </a:prstGeom>
        </p:spPr>
      </p:pic>
      <p:sp>
        <p:nvSpPr>
          <p:cNvPr id="6" name="Content Placeholder 5">
            <a:extLst>
              <a:ext uri="{FF2B5EF4-FFF2-40B4-BE49-F238E27FC236}">
                <a16:creationId xmlns:a16="http://schemas.microsoft.com/office/drawing/2014/main" id="{45C76304-BE55-16DE-01FD-57CF9330BD10}"/>
              </a:ext>
            </a:extLst>
          </p:cNvPr>
          <p:cNvSpPr>
            <a:spLocks noGrp="1"/>
          </p:cNvSpPr>
          <p:nvPr>
            <p:ph idx="1"/>
          </p:nvPr>
        </p:nvSpPr>
        <p:spPr>
          <a:xfrm>
            <a:off x="6553200" y="399684"/>
            <a:ext cx="4800600" cy="3867516"/>
          </a:xfrm>
        </p:spPr>
        <p:txBody>
          <a:bodyPr anchor="ctr">
            <a:normAutofit/>
          </a:bodyPr>
          <a:lstStyle/>
          <a:p>
            <a:pPr marL="0" indent="0">
              <a:buNone/>
            </a:pPr>
            <a:r>
              <a:rPr lang="en-US" sz="2400" dirty="0">
                <a:solidFill>
                  <a:schemeClr val="tx2"/>
                </a:solidFill>
              </a:rPr>
              <a:t>Overview of the Project</a:t>
            </a:r>
          </a:p>
          <a:p>
            <a:pPr marL="0" indent="0">
              <a:buNone/>
            </a:pPr>
            <a:endParaRPr lang="en-US" sz="1800" dirty="0">
              <a:solidFill>
                <a:schemeClr val="tx2"/>
              </a:solidFill>
            </a:endParaRPr>
          </a:p>
          <a:p>
            <a:r>
              <a:rPr lang="en-US" sz="1800" dirty="0">
                <a:solidFill>
                  <a:schemeClr val="tx2"/>
                </a:solidFill>
              </a:rPr>
              <a:t>Use a machine learning model to accurately predict a pet’s emotion</a:t>
            </a:r>
          </a:p>
          <a:p>
            <a:r>
              <a:rPr lang="en-US" sz="1800" dirty="0">
                <a:solidFill>
                  <a:schemeClr val="tx2"/>
                </a:solidFill>
              </a:rPr>
              <a:t>Minimum of 75% Accuracy</a:t>
            </a:r>
          </a:p>
          <a:p>
            <a:r>
              <a:rPr lang="en-US" sz="1800" dirty="0">
                <a:solidFill>
                  <a:schemeClr val="tx2"/>
                </a:solidFill>
              </a:rPr>
              <a:t>Evaluate multiple models</a:t>
            </a:r>
          </a:p>
          <a:p>
            <a:pPr marL="0" indent="0">
              <a:buNone/>
            </a:pPr>
            <a:endParaRPr lang="en-US" sz="1800" dirty="0">
              <a:solidFill>
                <a:schemeClr val="tx2"/>
              </a:solidFill>
            </a:endParaRPr>
          </a:p>
        </p:txBody>
      </p:sp>
    </p:spTree>
    <p:extLst>
      <p:ext uri="{BB962C8B-B14F-4D97-AF65-F5344CB8AC3E}">
        <p14:creationId xmlns:p14="http://schemas.microsoft.com/office/powerpoint/2010/main" val="459335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7881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6" y="0"/>
            <a:ext cx="12191999" cy="3478809"/>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1E3B9B-45CE-0057-8165-9C4F84CC7B21}"/>
              </a:ext>
            </a:extLst>
          </p:cNvPr>
          <p:cNvSpPr>
            <a:spLocks noGrp="1"/>
          </p:cNvSpPr>
          <p:nvPr>
            <p:ph type="title"/>
          </p:nvPr>
        </p:nvSpPr>
        <p:spPr>
          <a:xfrm>
            <a:off x="838200" y="381000"/>
            <a:ext cx="5181600" cy="2743200"/>
          </a:xfrm>
        </p:spPr>
        <p:txBody>
          <a:bodyPr>
            <a:normAutofit/>
          </a:bodyPr>
          <a:lstStyle/>
          <a:p>
            <a:pPr algn="ctr"/>
            <a:r>
              <a:rPr lang="en-US" dirty="0"/>
              <a:t>Which Model to Use?</a:t>
            </a:r>
          </a:p>
        </p:txBody>
      </p:sp>
      <p:sp>
        <p:nvSpPr>
          <p:cNvPr id="10" name="Content Placeholder 9">
            <a:extLst>
              <a:ext uri="{FF2B5EF4-FFF2-40B4-BE49-F238E27FC236}">
                <a16:creationId xmlns:a16="http://schemas.microsoft.com/office/drawing/2014/main" id="{B162856B-4D8D-6257-E896-4260F82DD29A}"/>
              </a:ext>
            </a:extLst>
          </p:cNvPr>
          <p:cNvSpPr>
            <a:spLocks noGrp="1"/>
          </p:cNvSpPr>
          <p:nvPr>
            <p:ph idx="1"/>
          </p:nvPr>
        </p:nvSpPr>
        <p:spPr>
          <a:xfrm>
            <a:off x="6248400" y="381000"/>
            <a:ext cx="5181600" cy="2743200"/>
          </a:xfrm>
        </p:spPr>
        <p:txBody>
          <a:bodyPr anchor="ctr">
            <a:normAutofit/>
          </a:bodyPr>
          <a:lstStyle/>
          <a:p>
            <a:r>
              <a:rPr lang="en-US" sz="2000" dirty="0">
                <a:solidFill>
                  <a:schemeClr val="bg1">
                    <a:alpha val="80000"/>
                  </a:schemeClr>
                </a:solidFill>
              </a:rPr>
              <a:t>Sequential Model</a:t>
            </a:r>
          </a:p>
          <a:p>
            <a:r>
              <a:rPr lang="en-US" sz="2000" dirty="0" err="1">
                <a:solidFill>
                  <a:schemeClr val="bg1">
                    <a:alpha val="80000"/>
                  </a:schemeClr>
                </a:solidFill>
              </a:rPr>
              <a:t>DenseNet</a:t>
            </a:r>
            <a:r>
              <a:rPr lang="en-US" sz="2000" dirty="0">
                <a:solidFill>
                  <a:schemeClr val="bg1">
                    <a:alpha val="80000"/>
                  </a:schemeClr>
                </a:solidFill>
              </a:rPr>
              <a:t> Model</a:t>
            </a:r>
          </a:p>
          <a:p>
            <a:r>
              <a:rPr lang="en-US" sz="2000" dirty="0">
                <a:solidFill>
                  <a:schemeClr val="bg1">
                    <a:alpha val="80000"/>
                  </a:schemeClr>
                </a:solidFill>
              </a:rPr>
              <a:t>EfficientNet Model</a:t>
            </a:r>
          </a:p>
          <a:p>
            <a:r>
              <a:rPr lang="en-US" sz="2000" dirty="0" err="1">
                <a:solidFill>
                  <a:schemeClr val="bg1">
                    <a:alpha val="80000"/>
                  </a:schemeClr>
                </a:solidFill>
              </a:rPr>
              <a:t>ResNet</a:t>
            </a:r>
            <a:r>
              <a:rPr lang="en-US" sz="2000" dirty="0">
                <a:solidFill>
                  <a:schemeClr val="bg1">
                    <a:alpha val="80000"/>
                  </a:schemeClr>
                </a:solidFill>
              </a:rPr>
              <a:t> Model</a:t>
            </a:r>
          </a:p>
          <a:p>
            <a:r>
              <a:rPr lang="en-US" sz="2000" dirty="0">
                <a:solidFill>
                  <a:schemeClr val="bg1">
                    <a:alpha val="80000"/>
                  </a:schemeClr>
                </a:solidFill>
              </a:rPr>
              <a:t>VGG16 Model</a:t>
            </a:r>
          </a:p>
        </p:txBody>
      </p:sp>
      <p:pic>
        <p:nvPicPr>
          <p:cNvPr id="5" name="Picture 4">
            <a:extLst>
              <a:ext uri="{FF2B5EF4-FFF2-40B4-BE49-F238E27FC236}">
                <a16:creationId xmlns:a16="http://schemas.microsoft.com/office/drawing/2014/main" id="{A9CFA8D8-AFB5-BEAC-D704-6CC7223035AB}"/>
              </a:ext>
            </a:extLst>
          </p:cNvPr>
          <p:cNvPicPr>
            <a:picLocks noChangeAspect="1"/>
          </p:cNvPicPr>
          <p:nvPr/>
        </p:nvPicPr>
        <p:blipFill>
          <a:blip r:embed="rId4"/>
          <a:stretch>
            <a:fillRect/>
          </a:stretch>
        </p:blipFill>
        <p:spPr>
          <a:xfrm>
            <a:off x="908731" y="3623015"/>
            <a:ext cx="2993575" cy="2634724"/>
          </a:xfrm>
          <a:prstGeom prst="rect">
            <a:avLst/>
          </a:prstGeom>
        </p:spPr>
      </p:pic>
      <p:pic>
        <p:nvPicPr>
          <p:cNvPr id="4" name="Content Placeholder 3">
            <a:extLst>
              <a:ext uri="{FF2B5EF4-FFF2-40B4-BE49-F238E27FC236}">
                <a16:creationId xmlns:a16="http://schemas.microsoft.com/office/drawing/2014/main" id="{7BBAC083-D764-3C5B-7E51-58689B1F5689}"/>
              </a:ext>
            </a:extLst>
          </p:cNvPr>
          <p:cNvPicPr>
            <a:picLocks noChangeAspect="1"/>
          </p:cNvPicPr>
          <p:nvPr/>
        </p:nvPicPr>
        <p:blipFill>
          <a:blip r:embed="rId5"/>
          <a:stretch>
            <a:fillRect/>
          </a:stretch>
        </p:blipFill>
        <p:spPr>
          <a:xfrm>
            <a:off x="4328692" y="4072287"/>
            <a:ext cx="3534616" cy="1749635"/>
          </a:xfrm>
          <a:prstGeom prst="rect">
            <a:avLst/>
          </a:prstGeom>
        </p:spPr>
      </p:pic>
      <p:pic>
        <p:nvPicPr>
          <p:cNvPr id="6" name="Picture 5">
            <a:extLst>
              <a:ext uri="{FF2B5EF4-FFF2-40B4-BE49-F238E27FC236}">
                <a16:creationId xmlns:a16="http://schemas.microsoft.com/office/drawing/2014/main" id="{3FD0F8F8-DFEA-A095-D85D-E5637DAFFFE7}"/>
              </a:ext>
            </a:extLst>
          </p:cNvPr>
          <p:cNvPicPr>
            <a:picLocks noChangeAspect="1"/>
          </p:cNvPicPr>
          <p:nvPr/>
        </p:nvPicPr>
        <p:blipFill>
          <a:blip r:embed="rId6"/>
          <a:stretch>
            <a:fillRect/>
          </a:stretch>
        </p:blipFill>
        <p:spPr>
          <a:xfrm>
            <a:off x="8288934" y="3623327"/>
            <a:ext cx="2996016" cy="2636872"/>
          </a:xfrm>
          <a:prstGeom prst="rect">
            <a:avLst/>
          </a:prstGeom>
        </p:spPr>
      </p:pic>
    </p:spTree>
    <p:extLst>
      <p:ext uri="{BB962C8B-B14F-4D97-AF65-F5344CB8AC3E}">
        <p14:creationId xmlns:p14="http://schemas.microsoft.com/office/powerpoint/2010/main" val="3236740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85" name="Rectangle 3084">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44B16918-C322-55E1-0163-BE57CD0FB6FD}"/>
              </a:ext>
            </a:extLst>
          </p:cNvPr>
          <p:cNvSpPr>
            <a:spLocks noGrp="1"/>
          </p:cNvSpPr>
          <p:nvPr>
            <p:ph type="title"/>
          </p:nvPr>
        </p:nvSpPr>
        <p:spPr>
          <a:xfrm>
            <a:off x="838200" y="559813"/>
            <a:ext cx="5179237" cy="1573786"/>
          </a:xfrm>
        </p:spPr>
        <p:txBody>
          <a:bodyPr>
            <a:normAutofit/>
          </a:bodyPr>
          <a:lstStyle/>
          <a:p>
            <a:pPr>
              <a:lnSpc>
                <a:spcPct val="90000"/>
              </a:lnSpc>
            </a:pPr>
            <a:r>
              <a:rPr lang="en-US" sz="3700">
                <a:solidFill>
                  <a:schemeClr val="tx2"/>
                </a:solidFill>
              </a:rPr>
              <a:t>Testing, Optimizing, and Results</a:t>
            </a:r>
          </a:p>
        </p:txBody>
      </p:sp>
      <p:sp>
        <p:nvSpPr>
          <p:cNvPr id="3080" name="Content Placeholder 3079">
            <a:extLst>
              <a:ext uri="{FF2B5EF4-FFF2-40B4-BE49-F238E27FC236}">
                <a16:creationId xmlns:a16="http://schemas.microsoft.com/office/drawing/2014/main" id="{0F631F20-D0A6-9E2B-AD84-37341565BB18}"/>
              </a:ext>
            </a:extLst>
          </p:cNvPr>
          <p:cNvSpPr>
            <a:spLocks noGrp="1"/>
          </p:cNvSpPr>
          <p:nvPr>
            <p:ph idx="1"/>
          </p:nvPr>
        </p:nvSpPr>
        <p:spPr>
          <a:xfrm>
            <a:off x="6174565" y="559814"/>
            <a:ext cx="5146081" cy="1573786"/>
          </a:xfrm>
        </p:spPr>
        <p:txBody>
          <a:bodyPr>
            <a:normAutofit lnSpcReduction="10000"/>
          </a:bodyPr>
          <a:lstStyle/>
          <a:p>
            <a:r>
              <a:rPr lang="en-US" sz="1800" dirty="0">
                <a:solidFill>
                  <a:schemeClr val="tx2"/>
                </a:solidFill>
              </a:rPr>
              <a:t>Sequential Model</a:t>
            </a:r>
          </a:p>
          <a:p>
            <a:r>
              <a:rPr lang="en-US" sz="1800" dirty="0">
                <a:solidFill>
                  <a:schemeClr val="tx2"/>
                </a:solidFill>
              </a:rPr>
              <a:t>EfficientNet Model</a:t>
            </a:r>
          </a:p>
          <a:p>
            <a:r>
              <a:rPr lang="en-US" sz="1800" dirty="0" err="1">
                <a:solidFill>
                  <a:schemeClr val="tx2"/>
                </a:solidFill>
              </a:rPr>
              <a:t>DenseNet</a:t>
            </a:r>
            <a:r>
              <a:rPr lang="en-US" sz="1800" dirty="0">
                <a:solidFill>
                  <a:schemeClr val="tx2"/>
                </a:solidFill>
              </a:rPr>
              <a:t> Model (first attempt)</a:t>
            </a:r>
          </a:p>
          <a:p>
            <a:r>
              <a:rPr lang="en-US" sz="1800" dirty="0" err="1">
                <a:solidFill>
                  <a:schemeClr val="tx2"/>
                </a:solidFill>
              </a:rPr>
              <a:t>ResNet</a:t>
            </a:r>
            <a:r>
              <a:rPr lang="en-US" sz="1800" dirty="0">
                <a:solidFill>
                  <a:schemeClr val="tx2"/>
                </a:solidFill>
              </a:rPr>
              <a:t> Model</a:t>
            </a:r>
          </a:p>
        </p:txBody>
      </p:sp>
      <p:sp>
        <p:nvSpPr>
          <p:cNvPr id="3087" name="Rectangle 3086">
            <a:extLst>
              <a:ext uri="{FF2B5EF4-FFF2-40B4-BE49-F238E27FC236}">
                <a16:creationId xmlns:a16="http://schemas.microsoft.com/office/drawing/2014/main" id="{9390E0EC-2D76-4D83-A9EE-B610858BB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97779"/>
            <a:ext cx="12192000" cy="416022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89" name="Rectangle 3088">
            <a:extLst>
              <a:ext uri="{FF2B5EF4-FFF2-40B4-BE49-F238E27FC236}">
                <a16:creationId xmlns:a16="http://schemas.microsoft.com/office/drawing/2014/main" id="{EC903544-48D2-4493-9093-E4648C9DE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2683887"/>
            <a:ext cx="12191999" cy="417411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6" name="Picture 4">
            <a:extLst>
              <a:ext uri="{FF2B5EF4-FFF2-40B4-BE49-F238E27FC236}">
                <a16:creationId xmlns:a16="http://schemas.microsoft.com/office/drawing/2014/main" id="{93C31A8B-6C2B-1925-D67E-F6EF82F16A5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03733" y="3716516"/>
            <a:ext cx="4913704" cy="176483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87284F3-723A-B4CF-4055-10CBF9694F2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174565" y="3716516"/>
            <a:ext cx="5287803" cy="1764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201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44" name="Rectangle 1043">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46" name="Rectangle 1045">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48" name="Rectangle 1047">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929781-3DDA-BF43-D723-9F0CEF7616CA}"/>
              </a:ext>
            </a:extLst>
          </p:cNvPr>
          <p:cNvSpPr>
            <a:spLocks noGrp="1"/>
          </p:cNvSpPr>
          <p:nvPr>
            <p:ph type="title"/>
          </p:nvPr>
        </p:nvSpPr>
        <p:spPr>
          <a:xfrm>
            <a:off x="838200" y="381000"/>
            <a:ext cx="10003218" cy="1600124"/>
          </a:xfrm>
        </p:spPr>
        <p:txBody>
          <a:bodyPr>
            <a:normAutofit/>
          </a:bodyPr>
          <a:lstStyle/>
          <a:p>
            <a:r>
              <a:rPr lang="en-US"/>
              <a:t>Testing, Optimizing, and Results</a:t>
            </a:r>
          </a:p>
        </p:txBody>
      </p:sp>
      <p:sp>
        <p:nvSpPr>
          <p:cNvPr id="9" name="Content Placeholder 8">
            <a:extLst>
              <a:ext uri="{FF2B5EF4-FFF2-40B4-BE49-F238E27FC236}">
                <a16:creationId xmlns:a16="http://schemas.microsoft.com/office/drawing/2014/main" id="{0C8A1DAF-03B2-6724-7F03-5633BED8DCD5}"/>
              </a:ext>
            </a:extLst>
          </p:cNvPr>
          <p:cNvSpPr>
            <a:spLocks noGrp="1"/>
          </p:cNvSpPr>
          <p:nvPr>
            <p:ph idx="1"/>
          </p:nvPr>
        </p:nvSpPr>
        <p:spPr>
          <a:xfrm>
            <a:off x="838200" y="2745362"/>
            <a:ext cx="4114800" cy="3552824"/>
          </a:xfrm>
        </p:spPr>
        <p:txBody>
          <a:bodyPr anchor="ctr">
            <a:normAutofit/>
          </a:bodyPr>
          <a:lstStyle/>
          <a:p>
            <a:endParaRPr lang="en-US" sz="1800" dirty="0">
              <a:solidFill>
                <a:schemeClr val="tx1"/>
              </a:solidFill>
            </a:endParaRPr>
          </a:p>
          <a:p>
            <a:endParaRPr lang="en-US" sz="1800" dirty="0">
              <a:solidFill>
                <a:schemeClr val="tx1"/>
              </a:solidFill>
            </a:endParaRPr>
          </a:p>
          <a:p>
            <a:pPr marL="0" indent="0">
              <a:buNone/>
            </a:pPr>
            <a:r>
              <a:rPr lang="en-US" sz="2400" dirty="0" err="1">
                <a:solidFill>
                  <a:schemeClr val="tx2"/>
                </a:solidFill>
              </a:rPr>
              <a:t>DenseNet</a:t>
            </a:r>
            <a:r>
              <a:rPr lang="en-US" sz="2400" dirty="0">
                <a:solidFill>
                  <a:schemeClr val="tx2"/>
                </a:solidFill>
              </a:rPr>
              <a:t> Model</a:t>
            </a:r>
          </a:p>
          <a:p>
            <a:pPr marL="0" indent="0">
              <a:buNone/>
            </a:pPr>
            <a:endParaRPr lang="en-US" sz="2400" dirty="0">
              <a:solidFill>
                <a:schemeClr val="tx2"/>
              </a:solidFill>
            </a:endParaRPr>
          </a:p>
          <a:p>
            <a:pPr marL="0" indent="0">
              <a:buNone/>
            </a:pPr>
            <a:endParaRPr lang="en-US" sz="2400" dirty="0">
              <a:solidFill>
                <a:schemeClr val="tx2"/>
              </a:solidFill>
            </a:endParaRPr>
          </a:p>
          <a:p>
            <a:pPr marL="0" indent="0">
              <a:buNone/>
            </a:pPr>
            <a:endParaRPr lang="en-US" sz="1800" dirty="0">
              <a:solidFill>
                <a:schemeClr val="tx1"/>
              </a:solidFill>
            </a:endParaRPr>
          </a:p>
        </p:txBody>
      </p:sp>
      <p:pic>
        <p:nvPicPr>
          <p:cNvPr id="1028" name="Picture 4">
            <a:extLst>
              <a:ext uri="{FF2B5EF4-FFF2-40B4-BE49-F238E27FC236}">
                <a16:creationId xmlns:a16="http://schemas.microsoft.com/office/drawing/2014/main" id="{18A7185F-016A-A299-A80F-1F4A4288646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53000" y="2598529"/>
            <a:ext cx="6269955" cy="387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719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6" name="Rectangle 209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98" name="Rectangle 2097">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4F76231C-AE6F-3376-FB20-4819B06C0DE3}"/>
              </a:ext>
            </a:extLst>
          </p:cNvPr>
          <p:cNvSpPr>
            <a:spLocks noGrp="1"/>
          </p:cNvSpPr>
          <p:nvPr>
            <p:ph type="title"/>
          </p:nvPr>
        </p:nvSpPr>
        <p:spPr>
          <a:xfrm>
            <a:off x="838200" y="559813"/>
            <a:ext cx="5179237" cy="1573786"/>
          </a:xfrm>
        </p:spPr>
        <p:txBody>
          <a:bodyPr>
            <a:normAutofit/>
          </a:bodyPr>
          <a:lstStyle/>
          <a:p>
            <a:pPr>
              <a:lnSpc>
                <a:spcPct val="90000"/>
              </a:lnSpc>
            </a:pPr>
            <a:r>
              <a:rPr lang="en-US" sz="3700" dirty="0">
                <a:solidFill>
                  <a:schemeClr val="tx2"/>
                </a:solidFill>
              </a:rPr>
              <a:t>Testing, Optimizing, and Results</a:t>
            </a:r>
          </a:p>
        </p:txBody>
      </p:sp>
      <p:sp>
        <p:nvSpPr>
          <p:cNvPr id="2056" name="Content Placeholder 2055">
            <a:extLst>
              <a:ext uri="{FF2B5EF4-FFF2-40B4-BE49-F238E27FC236}">
                <a16:creationId xmlns:a16="http://schemas.microsoft.com/office/drawing/2014/main" id="{B19B098F-1BB0-A04A-C5DA-C9372749C67B}"/>
              </a:ext>
            </a:extLst>
          </p:cNvPr>
          <p:cNvSpPr>
            <a:spLocks noGrp="1"/>
          </p:cNvSpPr>
          <p:nvPr>
            <p:ph idx="1"/>
          </p:nvPr>
        </p:nvSpPr>
        <p:spPr>
          <a:xfrm>
            <a:off x="6174565" y="559814"/>
            <a:ext cx="5146081" cy="1086106"/>
          </a:xfrm>
        </p:spPr>
        <p:txBody>
          <a:bodyPr>
            <a:normAutofit fontScale="25000" lnSpcReduction="20000"/>
          </a:bodyPr>
          <a:lstStyle/>
          <a:p>
            <a:pPr>
              <a:lnSpc>
                <a:spcPct val="100000"/>
              </a:lnSpc>
            </a:pPr>
            <a:endParaRPr lang="en-US" sz="1100" dirty="0">
              <a:solidFill>
                <a:schemeClr val="tx2"/>
              </a:solidFill>
            </a:endParaRPr>
          </a:p>
          <a:p>
            <a:pPr>
              <a:lnSpc>
                <a:spcPct val="100000"/>
              </a:lnSpc>
            </a:pPr>
            <a:endParaRPr lang="en-US" sz="1100" dirty="0">
              <a:solidFill>
                <a:schemeClr val="tx2"/>
              </a:solidFill>
            </a:endParaRPr>
          </a:p>
          <a:p>
            <a:pPr>
              <a:lnSpc>
                <a:spcPct val="100000"/>
              </a:lnSpc>
            </a:pPr>
            <a:endParaRPr lang="en-US" sz="1100" dirty="0">
              <a:solidFill>
                <a:schemeClr val="tx2"/>
              </a:solidFill>
            </a:endParaRPr>
          </a:p>
          <a:p>
            <a:pPr>
              <a:lnSpc>
                <a:spcPct val="100000"/>
              </a:lnSpc>
            </a:pPr>
            <a:endParaRPr lang="en-US" sz="1100" dirty="0">
              <a:solidFill>
                <a:schemeClr val="tx2"/>
              </a:solidFill>
            </a:endParaRPr>
          </a:p>
          <a:p>
            <a:pPr marL="0" indent="0" algn="ctr">
              <a:lnSpc>
                <a:spcPct val="100000"/>
              </a:lnSpc>
              <a:buNone/>
            </a:pPr>
            <a:r>
              <a:rPr lang="en-US" sz="12800" dirty="0" err="1">
                <a:solidFill>
                  <a:schemeClr val="tx2"/>
                </a:solidFill>
              </a:rPr>
              <a:t>DenseNet</a:t>
            </a:r>
            <a:r>
              <a:rPr lang="en-US" sz="12800" dirty="0">
                <a:solidFill>
                  <a:schemeClr val="tx2"/>
                </a:solidFill>
              </a:rPr>
              <a:t> Model</a:t>
            </a:r>
          </a:p>
        </p:txBody>
      </p:sp>
      <p:sp>
        <p:nvSpPr>
          <p:cNvPr id="2100" name="Rectangle 2099">
            <a:extLst>
              <a:ext uri="{FF2B5EF4-FFF2-40B4-BE49-F238E27FC236}">
                <a16:creationId xmlns:a16="http://schemas.microsoft.com/office/drawing/2014/main" id="{9390E0EC-2D76-4D83-A9EE-B610858BB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97779"/>
            <a:ext cx="12192000" cy="416022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02" name="Rectangle 2101">
            <a:extLst>
              <a:ext uri="{FF2B5EF4-FFF2-40B4-BE49-F238E27FC236}">
                <a16:creationId xmlns:a16="http://schemas.microsoft.com/office/drawing/2014/main" id="{EC903544-48D2-4493-9093-E4648C9DE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2683887"/>
            <a:ext cx="12191999" cy="417411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A graph showing the growth of a number of people&#10;&#10;Description automatically generated">
            <a:extLst>
              <a:ext uri="{FF2B5EF4-FFF2-40B4-BE49-F238E27FC236}">
                <a16:creationId xmlns:a16="http://schemas.microsoft.com/office/drawing/2014/main" id="{B26DD656-88C4-E3E5-BA4D-B9E8C7DD72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327" b="2"/>
          <a:stretch/>
        </p:blipFill>
        <p:spPr bwMode="auto">
          <a:xfrm>
            <a:off x="918965" y="3475325"/>
            <a:ext cx="5070832" cy="24789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FFBBE983-556E-DD6C-0772-CFF483DA55F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06768" y="3475326"/>
            <a:ext cx="5788930" cy="2478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316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22F420-5C0B-CB7F-AD22-1218112AF088}"/>
              </a:ext>
            </a:extLst>
          </p:cNvPr>
          <p:cNvSpPr>
            <a:spLocks noGrp="1"/>
          </p:cNvSpPr>
          <p:nvPr>
            <p:ph type="title"/>
          </p:nvPr>
        </p:nvSpPr>
        <p:spPr>
          <a:xfrm>
            <a:off x="838200" y="381000"/>
            <a:ext cx="10003218" cy="1600124"/>
          </a:xfrm>
        </p:spPr>
        <p:txBody>
          <a:bodyPr>
            <a:normAutofit/>
          </a:bodyPr>
          <a:lstStyle/>
          <a:p>
            <a:r>
              <a:rPr lang="en-US" dirty="0"/>
              <a:t>Testing, Optimizing, and Results</a:t>
            </a:r>
          </a:p>
        </p:txBody>
      </p:sp>
      <p:sp>
        <p:nvSpPr>
          <p:cNvPr id="10" name="Content Placeholder 9">
            <a:extLst>
              <a:ext uri="{FF2B5EF4-FFF2-40B4-BE49-F238E27FC236}">
                <a16:creationId xmlns:a16="http://schemas.microsoft.com/office/drawing/2014/main" id="{A493B7D5-6B80-7940-6ED4-3C05893E5B54}"/>
              </a:ext>
            </a:extLst>
          </p:cNvPr>
          <p:cNvSpPr>
            <a:spLocks noGrp="1"/>
          </p:cNvSpPr>
          <p:nvPr>
            <p:ph idx="1"/>
          </p:nvPr>
        </p:nvSpPr>
        <p:spPr>
          <a:xfrm>
            <a:off x="838200" y="2745362"/>
            <a:ext cx="4800600" cy="3552824"/>
          </a:xfrm>
        </p:spPr>
        <p:txBody>
          <a:bodyPr anchor="ctr">
            <a:normAutofit/>
          </a:bodyPr>
          <a:lstStyle/>
          <a:p>
            <a:pPr marL="0" indent="0">
              <a:buNone/>
            </a:pPr>
            <a:r>
              <a:rPr lang="en-US" sz="3200" dirty="0">
                <a:solidFill>
                  <a:schemeClr val="tx2"/>
                </a:solidFill>
              </a:rPr>
              <a:t>VGG16 Model</a:t>
            </a:r>
          </a:p>
        </p:txBody>
      </p:sp>
      <p:pic>
        <p:nvPicPr>
          <p:cNvPr id="6" name="Content Placeholder 5">
            <a:extLst>
              <a:ext uri="{FF2B5EF4-FFF2-40B4-BE49-F238E27FC236}">
                <a16:creationId xmlns:a16="http://schemas.microsoft.com/office/drawing/2014/main" id="{A49C40DE-A800-113C-EB63-9C5105B52B09}"/>
              </a:ext>
            </a:extLst>
          </p:cNvPr>
          <p:cNvPicPr>
            <a:picLocks noChangeAspect="1"/>
          </p:cNvPicPr>
          <p:nvPr/>
        </p:nvPicPr>
        <p:blipFill>
          <a:blip r:embed="rId4"/>
          <a:stretch>
            <a:fillRect/>
          </a:stretch>
        </p:blipFill>
        <p:spPr>
          <a:xfrm>
            <a:off x="5996628" y="3006634"/>
            <a:ext cx="5585772" cy="3030280"/>
          </a:xfrm>
          <a:prstGeom prst="rect">
            <a:avLst/>
          </a:prstGeom>
        </p:spPr>
      </p:pic>
    </p:spTree>
    <p:extLst>
      <p:ext uri="{BB962C8B-B14F-4D97-AF65-F5344CB8AC3E}">
        <p14:creationId xmlns:p14="http://schemas.microsoft.com/office/powerpoint/2010/main" val="3032499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C9D40A6E-B8F5-1DCA-1E88-F9E39B13AE31}"/>
              </a:ext>
            </a:extLst>
          </p:cNvPr>
          <p:cNvSpPr>
            <a:spLocks noGrp="1"/>
          </p:cNvSpPr>
          <p:nvPr>
            <p:ph type="title"/>
          </p:nvPr>
        </p:nvSpPr>
        <p:spPr>
          <a:xfrm>
            <a:off x="996275" y="163351"/>
            <a:ext cx="5996619" cy="1979884"/>
          </a:xfrm>
        </p:spPr>
        <p:txBody>
          <a:bodyPr vert="horz" lIns="91440" tIns="45720" rIns="91440" bIns="45720" rtlCol="0" anchor="ctr">
            <a:normAutofit/>
          </a:bodyPr>
          <a:lstStyle/>
          <a:p>
            <a:r>
              <a:rPr lang="en-US">
                <a:solidFill>
                  <a:schemeClr val="tx2"/>
                </a:solidFill>
              </a:rPr>
              <a:t>Testing, Optimizing, and Results</a:t>
            </a:r>
          </a:p>
        </p:txBody>
      </p:sp>
      <p:sp>
        <p:nvSpPr>
          <p:cNvPr id="3" name="Content Placeholder 2">
            <a:extLst>
              <a:ext uri="{FF2B5EF4-FFF2-40B4-BE49-F238E27FC236}">
                <a16:creationId xmlns:a16="http://schemas.microsoft.com/office/drawing/2014/main" id="{E8C90980-9BAA-3E2F-442D-5F3F521AA326}"/>
              </a:ext>
            </a:extLst>
          </p:cNvPr>
          <p:cNvSpPr>
            <a:spLocks noGrp="1"/>
          </p:cNvSpPr>
          <p:nvPr>
            <p:ph idx="1"/>
          </p:nvPr>
        </p:nvSpPr>
        <p:spPr>
          <a:xfrm>
            <a:off x="7185429" y="149448"/>
            <a:ext cx="3997745" cy="1982269"/>
          </a:xfrm>
        </p:spPr>
        <p:txBody>
          <a:bodyPr vert="horz" lIns="91440" tIns="45720" rIns="91440" bIns="45720" rtlCol="0" anchor="ctr">
            <a:normAutofit/>
          </a:bodyPr>
          <a:lstStyle/>
          <a:p>
            <a:pPr marL="0" indent="0">
              <a:buNone/>
            </a:pPr>
            <a:r>
              <a:rPr lang="en-US" sz="2200" dirty="0">
                <a:solidFill>
                  <a:schemeClr val="tx2">
                    <a:alpha val="80000"/>
                  </a:schemeClr>
                </a:solidFill>
              </a:rPr>
              <a:t>VGG16 model</a:t>
            </a:r>
          </a:p>
        </p:txBody>
      </p:sp>
      <p:sp>
        <p:nvSpPr>
          <p:cNvPr id="19" name="Rectangle 18">
            <a:extLst>
              <a:ext uri="{FF2B5EF4-FFF2-40B4-BE49-F238E27FC236}">
                <a16:creationId xmlns:a16="http://schemas.microsoft.com/office/drawing/2014/main" id="{EE0EF321-8351-49AB-BA30-A90615C80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8716"/>
            <a:ext cx="12192000" cy="4594915"/>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7F729D3C-986A-4A27-A9FF-0A07A095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6" y="2258716"/>
            <a:ext cx="12191999" cy="4608809"/>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AE0734B4-8F23-6A49-CCE4-10041298DA17}"/>
              </a:ext>
            </a:extLst>
          </p:cNvPr>
          <p:cNvPicPr>
            <a:picLocks noChangeAspect="1"/>
          </p:cNvPicPr>
          <p:nvPr/>
        </p:nvPicPr>
        <p:blipFill>
          <a:blip r:embed="rId5"/>
          <a:stretch>
            <a:fillRect/>
          </a:stretch>
        </p:blipFill>
        <p:spPr>
          <a:xfrm>
            <a:off x="2475692" y="2667000"/>
            <a:ext cx="7240616" cy="3638410"/>
          </a:xfrm>
          <a:prstGeom prst="rect">
            <a:avLst/>
          </a:prstGeom>
        </p:spPr>
      </p:pic>
    </p:spTree>
    <p:extLst>
      <p:ext uri="{BB962C8B-B14F-4D97-AF65-F5344CB8AC3E}">
        <p14:creationId xmlns:p14="http://schemas.microsoft.com/office/powerpoint/2010/main" val="2915497609"/>
      </p:ext>
    </p:extLst>
  </p:cSld>
  <p:clrMapOvr>
    <a:masterClrMapping/>
  </p:clrMapOvr>
</p:sld>
</file>

<file path=ppt/theme/theme1.xml><?xml version="1.0" encoding="utf-8"?>
<a:theme xmlns:a="http://schemas.openxmlformats.org/drawingml/2006/main" name="BlockprintVTI">
  <a:themeElements>
    <a:clrScheme name="Custom 69">
      <a:dk1>
        <a:sysClr val="windowText" lastClr="000000"/>
      </a:dk1>
      <a:lt1>
        <a:sysClr val="window" lastClr="FFFFFF"/>
      </a:lt1>
      <a:dk2>
        <a:srgbClr val="44131A"/>
      </a:dk2>
      <a:lt2>
        <a:srgbClr val="F2ECEA"/>
      </a:lt2>
      <a:accent1>
        <a:srgbClr val="A62C52"/>
      </a:accent1>
      <a:accent2>
        <a:srgbClr val="A7928D"/>
      </a:accent2>
      <a:accent3>
        <a:srgbClr val="307C71"/>
      </a:accent3>
      <a:accent4>
        <a:srgbClr val="41575D"/>
      </a:accent4>
      <a:accent5>
        <a:srgbClr val="8FA3A3"/>
      </a:accent5>
      <a:accent6>
        <a:srgbClr val="CA8370"/>
      </a:accent6>
      <a:hlink>
        <a:srgbClr val="D13D6E"/>
      </a:hlink>
      <a:folHlink>
        <a:srgbClr val="6C9D92"/>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4044</TotalTime>
  <Words>977</Words>
  <Application>Microsoft Macintosh PowerPoint</Application>
  <PresentationFormat>Widescreen</PresentationFormat>
  <Paragraphs>119</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Avenir Next LT Pro</vt:lpstr>
      <vt:lpstr>AvenirNext LT Pro Medium</vt:lpstr>
      <vt:lpstr>Calibri</vt:lpstr>
      <vt:lpstr>Courier New</vt:lpstr>
      <vt:lpstr>BlockprintVTI</vt:lpstr>
      <vt:lpstr>Pet Expression Predictions</vt:lpstr>
      <vt:lpstr>What are they thinking??</vt:lpstr>
      <vt:lpstr> </vt:lpstr>
      <vt:lpstr>Which Model to Use?</vt:lpstr>
      <vt:lpstr>Testing, Optimizing, and Results</vt:lpstr>
      <vt:lpstr>Testing, Optimizing, and Results</vt:lpstr>
      <vt:lpstr>Testing, Optimizing, and Results</vt:lpstr>
      <vt:lpstr>Testing, Optimizing, and Results</vt:lpstr>
      <vt:lpstr>Testing, Optimizing, and Results</vt:lpstr>
      <vt:lpstr>Real Life Application!</vt:lpstr>
      <vt:lpstr>Desktop Application Coding</vt:lpstr>
      <vt:lpstr>Desktop Application Coding</vt:lpstr>
      <vt:lpstr>A Round of A-Paws to All our Presenters!!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Expression Predictions</dc:title>
  <dc:creator>Helena Mabey</dc:creator>
  <cp:lastModifiedBy>Helena Mabey</cp:lastModifiedBy>
  <cp:revision>5</cp:revision>
  <dcterms:created xsi:type="dcterms:W3CDTF">2023-08-05T23:16:06Z</dcterms:created>
  <dcterms:modified xsi:type="dcterms:W3CDTF">2023-08-08T18:40:12Z</dcterms:modified>
</cp:coreProperties>
</file>